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60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50" d="100"/>
          <a:sy n="150" d="100"/>
        </p:scale>
        <p:origin x="1590" y="-2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CDDA9-98E3-49B5-96E3-66D09A58B8F9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1B3660-A49C-4764-A944-17724250A6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1164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0701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065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6354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982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01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6885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211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023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223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0690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282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567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l="-52000" r="-5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C028FC-DD8F-5E23-3724-F4EB07C8E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1A6C9C3C-B6D1-4969-ABA1-587BD6B9AFD4}"/>
              </a:ext>
            </a:extLst>
          </p:cNvPr>
          <p:cNvGrpSpPr/>
          <p:nvPr/>
        </p:nvGrpSpPr>
        <p:grpSpPr>
          <a:xfrm>
            <a:off x="3815209" y="1135397"/>
            <a:ext cx="2518394" cy="2096150"/>
            <a:chOff x="5501656" y="2087187"/>
            <a:chExt cx="3604114" cy="2999834"/>
          </a:xfrm>
        </p:grpSpPr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29B461DD-AFD4-4370-A154-9D719E63D77F}"/>
                </a:ext>
              </a:extLst>
            </p:cNvPr>
            <p:cNvSpPr/>
            <p:nvPr/>
          </p:nvSpPr>
          <p:spPr>
            <a:xfrm>
              <a:off x="6100470" y="2093886"/>
              <a:ext cx="594344" cy="59517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333BAFB8-2944-4113-9FA4-11E4A44D801C}"/>
                </a:ext>
              </a:extLst>
            </p:cNvPr>
            <p:cNvSpPr/>
            <p:nvPr/>
          </p:nvSpPr>
          <p:spPr>
            <a:xfrm>
              <a:off x="5501656" y="2677539"/>
              <a:ext cx="594344" cy="595177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69D40449-B6AE-4F7F-A950-7395E570CA4E}"/>
                </a:ext>
              </a:extLst>
            </p:cNvPr>
            <p:cNvSpPr/>
            <p:nvPr/>
          </p:nvSpPr>
          <p:spPr>
            <a:xfrm>
              <a:off x="6100470" y="4490266"/>
              <a:ext cx="594344" cy="59517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ED2D26E-AAFC-4A1C-AED2-EFD571080DF0}"/>
                </a:ext>
              </a:extLst>
            </p:cNvPr>
            <p:cNvSpPr/>
            <p:nvPr/>
          </p:nvSpPr>
          <p:spPr>
            <a:xfrm>
              <a:off x="5502331" y="2101701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F3FC92E-6779-4B86-952C-A2B8990D7A95}"/>
                </a:ext>
              </a:extLst>
            </p:cNvPr>
            <p:cNvSpPr/>
            <p:nvPr/>
          </p:nvSpPr>
          <p:spPr>
            <a:xfrm>
              <a:off x="5501656" y="4488116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2B462CF-1740-4E23-A4DA-22EF80415B51}"/>
                </a:ext>
              </a:extLst>
            </p:cNvPr>
            <p:cNvSpPr/>
            <p:nvPr/>
          </p:nvSpPr>
          <p:spPr>
            <a:xfrm>
              <a:off x="8511426" y="4488115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5A97434A-9C30-4FA8-830B-27506F6CD433}"/>
                </a:ext>
              </a:extLst>
            </p:cNvPr>
            <p:cNvSpPr/>
            <p:nvPr/>
          </p:nvSpPr>
          <p:spPr>
            <a:xfrm>
              <a:off x="8511335" y="2104876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E4899C2A-9565-481B-A18E-B4991D764389}"/>
                </a:ext>
              </a:extLst>
            </p:cNvPr>
            <p:cNvSpPr/>
            <p:nvPr/>
          </p:nvSpPr>
          <p:spPr>
            <a:xfrm>
              <a:off x="6698609" y="2093886"/>
              <a:ext cx="594344" cy="59517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7BC0E14-3AB6-4FF5-A7E3-0C8D411B40D5}"/>
                </a:ext>
              </a:extLst>
            </p:cNvPr>
            <p:cNvSpPr/>
            <p:nvPr/>
          </p:nvSpPr>
          <p:spPr>
            <a:xfrm>
              <a:off x="7292953" y="2087672"/>
              <a:ext cx="594344" cy="59517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FB96F960-F131-4FCA-8E6D-8DAB4E463BD3}"/>
                </a:ext>
              </a:extLst>
            </p:cNvPr>
            <p:cNvSpPr/>
            <p:nvPr/>
          </p:nvSpPr>
          <p:spPr>
            <a:xfrm>
              <a:off x="7894887" y="2087187"/>
              <a:ext cx="594344" cy="59517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98CFF6A2-85F9-40EC-81DB-E8EECEE8857F}"/>
                </a:ext>
              </a:extLst>
            </p:cNvPr>
            <p:cNvSpPr/>
            <p:nvPr/>
          </p:nvSpPr>
          <p:spPr>
            <a:xfrm>
              <a:off x="5501656" y="3268164"/>
              <a:ext cx="594344" cy="595177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E9B095CE-6B59-49C1-BC41-99B98D4F7CA1}"/>
                </a:ext>
              </a:extLst>
            </p:cNvPr>
            <p:cNvSpPr/>
            <p:nvPr/>
          </p:nvSpPr>
          <p:spPr>
            <a:xfrm>
              <a:off x="5501656" y="3878140"/>
              <a:ext cx="594344" cy="595177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69C144CE-E5E6-4F9F-B724-B3BAEC1C64EF}"/>
                </a:ext>
              </a:extLst>
            </p:cNvPr>
            <p:cNvSpPr/>
            <p:nvPr/>
          </p:nvSpPr>
          <p:spPr>
            <a:xfrm>
              <a:off x="6698609" y="4490266"/>
              <a:ext cx="594344" cy="59517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BB261068-3E99-4341-95C3-7A98756A34A4}"/>
                </a:ext>
              </a:extLst>
            </p:cNvPr>
            <p:cNvSpPr/>
            <p:nvPr/>
          </p:nvSpPr>
          <p:spPr>
            <a:xfrm>
              <a:off x="7303733" y="4490089"/>
              <a:ext cx="594344" cy="59517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B123FF50-2A5B-4DCB-844D-30AB45DE68BF}"/>
                </a:ext>
              </a:extLst>
            </p:cNvPr>
            <p:cNvSpPr/>
            <p:nvPr/>
          </p:nvSpPr>
          <p:spPr>
            <a:xfrm>
              <a:off x="7906302" y="4491844"/>
              <a:ext cx="594344" cy="59517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5CEC926C-C166-4F72-8E10-6833415D06C0}"/>
                </a:ext>
              </a:extLst>
            </p:cNvPr>
            <p:cNvSpPr/>
            <p:nvPr/>
          </p:nvSpPr>
          <p:spPr>
            <a:xfrm>
              <a:off x="8511426" y="3878140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5B340F00-2F10-4A45-AE18-166AC221B3E2}"/>
                </a:ext>
              </a:extLst>
            </p:cNvPr>
            <p:cNvSpPr/>
            <p:nvPr/>
          </p:nvSpPr>
          <p:spPr>
            <a:xfrm>
              <a:off x="8511426" y="3287514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3AF7B9CF-10E7-47B8-BF12-FEB2A264DD61}"/>
                </a:ext>
              </a:extLst>
            </p:cNvPr>
            <p:cNvSpPr/>
            <p:nvPr/>
          </p:nvSpPr>
          <p:spPr>
            <a:xfrm>
              <a:off x="8511426" y="2692053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5967850F-2E70-4B1C-8606-2B13443CD063}"/>
                </a:ext>
              </a:extLst>
            </p:cNvPr>
            <p:cNvSpPr/>
            <p:nvPr/>
          </p:nvSpPr>
          <p:spPr>
            <a:xfrm>
              <a:off x="6706199" y="3903155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A385084C-369E-40FF-A476-ACA40B9B7084}"/>
                </a:ext>
              </a:extLst>
            </p:cNvPr>
            <p:cNvSpPr/>
            <p:nvPr/>
          </p:nvSpPr>
          <p:spPr>
            <a:xfrm>
              <a:off x="6706199" y="3312529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8FDE1094-5706-4A75-AD3A-998BBF356E30}"/>
                </a:ext>
              </a:extLst>
            </p:cNvPr>
            <p:cNvSpPr/>
            <p:nvPr/>
          </p:nvSpPr>
          <p:spPr>
            <a:xfrm>
              <a:off x="6706199" y="2702554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楕円 23">
              <a:extLst>
                <a:ext uri="{FF2B5EF4-FFF2-40B4-BE49-F238E27FC236}">
                  <a16:creationId xmlns:a16="http://schemas.microsoft.com/office/drawing/2014/main" id="{11127D7A-1CDC-4E80-B4D0-D745C4243872}"/>
                </a:ext>
              </a:extLst>
            </p:cNvPr>
            <p:cNvSpPr/>
            <p:nvPr/>
          </p:nvSpPr>
          <p:spPr>
            <a:xfrm>
              <a:off x="8549775" y="4530132"/>
              <a:ext cx="488436" cy="504118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564353EC-D2E8-4E37-91B4-39B3DDCF2898}"/>
              </a:ext>
            </a:extLst>
          </p:cNvPr>
          <p:cNvGrpSpPr/>
          <p:nvPr/>
        </p:nvGrpSpPr>
        <p:grpSpPr>
          <a:xfrm>
            <a:off x="4926090" y="4556759"/>
            <a:ext cx="1736053" cy="1767692"/>
            <a:chOff x="1847257" y="4623073"/>
            <a:chExt cx="2762675" cy="2447094"/>
          </a:xfrm>
        </p:grpSpPr>
        <p:pic>
          <p:nvPicPr>
            <p:cNvPr id="37" name="図 36" descr="アイコン が含まれている画像&#10;&#10;自動的に生成された説明">
              <a:extLst>
                <a:ext uri="{FF2B5EF4-FFF2-40B4-BE49-F238E27FC236}">
                  <a16:creationId xmlns:a16="http://schemas.microsoft.com/office/drawing/2014/main" id="{30485526-E604-451D-B883-AD6EC357E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45882" flipH="1">
              <a:off x="3742956" y="4623073"/>
              <a:ext cx="866976" cy="1326566"/>
            </a:xfrm>
            <a:prstGeom prst="rect">
              <a:avLst/>
            </a:prstGeom>
          </p:spPr>
        </p:pic>
        <p:pic>
          <p:nvPicPr>
            <p:cNvPr id="38" name="図 37">
              <a:extLst>
                <a:ext uri="{FF2B5EF4-FFF2-40B4-BE49-F238E27FC236}">
                  <a16:creationId xmlns:a16="http://schemas.microsoft.com/office/drawing/2014/main" id="{9FE0A754-6A63-4BC8-8670-63C1981E0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7257" y="4657203"/>
              <a:ext cx="2399017" cy="2412964"/>
            </a:xfrm>
            <a:prstGeom prst="rect">
              <a:avLst/>
            </a:prstGeom>
          </p:spPr>
        </p:pic>
      </p:grpSp>
      <p:sp>
        <p:nvSpPr>
          <p:cNvPr id="25" name="六角形 24">
            <a:extLst>
              <a:ext uri="{FF2B5EF4-FFF2-40B4-BE49-F238E27FC236}">
                <a16:creationId xmlns:a16="http://schemas.microsoft.com/office/drawing/2014/main" id="{293871ED-2E91-4965-8BB0-A552A575AFB4}"/>
              </a:ext>
            </a:extLst>
          </p:cNvPr>
          <p:cNvSpPr/>
          <p:nvPr/>
        </p:nvSpPr>
        <p:spPr>
          <a:xfrm flipV="1">
            <a:off x="2846726" y="5859001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26" name="六角形 25">
            <a:extLst>
              <a:ext uri="{FF2B5EF4-FFF2-40B4-BE49-F238E27FC236}">
                <a16:creationId xmlns:a16="http://schemas.microsoft.com/office/drawing/2014/main" id="{5D54E384-D51A-468F-85D5-5566293AA0ED}"/>
              </a:ext>
            </a:extLst>
          </p:cNvPr>
          <p:cNvSpPr/>
          <p:nvPr/>
        </p:nvSpPr>
        <p:spPr>
          <a:xfrm flipV="1">
            <a:off x="3440968" y="5536623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27" name="六角形 26">
            <a:extLst>
              <a:ext uri="{FF2B5EF4-FFF2-40B4-BE49-F238E27FC236}">
                <a16:creationId xmlns:a16="http://schemas.microsoft.com/office/drawing/2014/main" id="{9901D2BD-BA61-40D1-9304-553E80E7E7FD}"/>
              </a:ext>
            </a:extLst>
          </p:cNvPr>
          <p:cNvSpPr/>
          <p:nvPr/>
        </p:nvSpPr>
        <p:spPr>
          <a:xfrm flipV="1">
            <a:off x="4029631" y="5862782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28" name="六角形 27">
            <a:extLst>
              <a:ext uri="{FF2B5EF4-FFF2-40B4-BE49-F238E27FC236}">
                <a16:creationId xmlns:a16="http://schemas.microsoft.com/office/drawing/2014/main" id="{4AD09AB8-B0B6-44B2-BDE2-D320463A8F36}"/>
              </a:ext>
            </a:extLst>
          </p:cNvPr>
          <p:cNvSpPr/>
          <p:nvPr/>
        </p:nvSpPr>
        <p:spPr>
          <a:xfrm flipV="1">
            <a:off x="2852305" y="5206786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29" name="楕円 28">
            <a:extLst>
              <a:ext uri="{FF2B5EF4-FFF2-40B4-BE49-F238E27FC236}">
                <a16:creationId xmlns:a16="http://schemas.microsoft.com/office/drawing/2014/main" id="{1F8A6D4F-5B8C-4663-9475-2EBF546E2F53}"/>
              </a:ext>
            </a:extLst>
          </p:cNvPr>
          <p:cNvSpPr/>
          <p:nvPr/>
        </p:nvSpPr>
        <p:spPr>
          <a:xfrm flipV="1">
            <a:off x="3698664" y="5736886"/>
            <a:ext cx="245137" cy="244436"/>
          </a:xfrm>
          <a:prstGeom prst="ellipse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pic>
        <p:nvPicPr>
          <p:cNvPr id="30" name="図 29">
            <a:extLst>
              <a:ext uri="{FF2B5EF4-FFF2-40B4-BE49-F238E27FC236}">
                <a16:creationId xmlns:a16="http://schemas.microsoft.com/office/drawing/2014/main" id="{17C02DD1-31FB-4CAE-BD2A-B8414BC95B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586" y="5229419"/>
            <a:ext cx="614410" cy="614410"/>
          </a:xfrm>
          <a:prstGeom prst="rect">
            <a:avLst/>
          </a:prstGeom>
        </p:spPr>
      </p:pic>
      <p:sp>
        <p:nvSpPr>
          <p:cNvPr id="31" name="矢印: 右カーブ 30">
            <a:extLst>
              <a:ext uri="{FF2B5EF4-FFF2-40B4-BE49-F238E27FC236}">
                <a16:creationId xmlns:a16="http://schemas.microsoft.com/office/drawing/2014/main" id="{907FEF96-26CC-4AE1-B893-806CF608B94E}"/>
              </a:ext>
            </a:extLst>
          </p:cNvPr>
          <p:cNvSpPr/>
          <p:nvPr/>
        </p:nvSpPr>
        <p:spPr>
          <a:xfrm rot="10800000">
            <a:off x="2443212" y="5452544"/>
            <a:ext cx="257173" cy="652318"/>
          </a:xfrm>
          <a:prstGeom prst="curvedRightArrow">
            <a:avLst>
              <a:gd name="adj1" fmla="val 38930"/>
              <a:gd name="adj2" fmla="val 96062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>
              <a:solidFill>
                <a:schemeClr val="tx1"/>
              </a:solidFill>
            </a:endParaRPr>
          </a:p>
        </p:txBody>
      </p:sp>
      <p:sp>
        <p:nvSpPr>
          <p:cNvPr id="32" name="六角形 31">
            <a:extLst>
              <a:ext uri="{FF2B5EF4-FFF2-40B4-BE49-F238E27FC236}">
                <a16:creationId xmlns:a16="http://schemas.microsoft.com/office/drawing/2014/main" id="{EA090B4D-25C1-4D0A-AB25-29822A213ECB}"/>
              </a:ext>
            </a:extLst>
          </p:cNvPr>
          <p:cNvSpPr/>
          <p:nvPr/>
        </p:nvSpPr>
        <p:spPr>
          <a:xfrm>
            <a:off x="323836" y="5210465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33" name="六角形 32">
            <a:extLst>
              <a:ext uri="{FF2B5EF4-FFF2-40B4-BE49-F238E27FC236}">
                <a16:creationId xmlns:a16="http://schemas.microsoft.com/office/drawing/2014/main" id="{8FB8768B-1297-47E8-9B28-1934277B4F33}"/>
              </a:ext>
            </a:extLst>
          </p:cNvPr>
          <p:cNvSpPr/>
          <p:nvPr/>
        </p:nvSpPr>
        <p:spPr>
          <a:xfrm>
            <a:off x="918078" y="5532842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34" name="六角形 33">
            <a:extLst>
              <a:ext uri="{FF2B5EF4-FFF2-40B4-BE49-F238E27FC236}">
                <a16:creationId xmlns:a16="http://schemas.microsoft.com/office/drawing/2014/main" id="{7F2A6CF4-E033-4730-82FE-F2927C5EEEBB}"/>
              </a:ext>
            </a:extLst>
          </p:cNvPr>
          <p:cNvSpPr/>
          <p:nvPr/>
        </p:nvSpPr>
        <p:spPr>
          <a:xfrm>
            <a:off x="1506742" y="5206683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35" name="六角形 34">
            <a:extLst>
              <a:ext uri="{FF2B5EF4-FFF2-40B4-BE49-F238E27FC236}">
                <a16:creationId xmlns:a16="http://schemas.microsoft.com/office/drawing/2014/main" id="{B3EE351E-79DC-4EF2-891C-3082E2F3AF38}"/>
              </a:ext>
            </a:extLst>
          </p:cNvPr>
          <p:cNvSpPr/>
          <p:nvPr/>
        </p:nvSpPr>
        <p:spPr>
          <a:xfrm>
            <a:off x="329415" y="5862679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39" name="楕円 38">
            <a:extLst>
              <a:ext uri="{FF2B5EF4-FFF2-40B4-BE49-F238E27FC236}">
                <a16:creationId xmlns:a16="http://schemas.microsoft.com/office/drawing/2014/main" id="{48B02F4F-ED6E-4C83-860A-C5407D863551}"/>
              </a:ext>
            </a:extLst>
          </p:cNvPr>
          <p:cNvSpPr/>
          <p:nvPr/>
        </p:nvSpPr>
        <p:spPr>
          <a:xfrm>
            <a:off x="1175776" y="5740461"/>
            <a:ext cx="245137" cy="244436"/>
          </a:xfrm>
          <a:prstGeom prst="ellipse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pic>
        <p:nvPicPr>
          <p:cNvPr id="40" name="図 39">
            <a:extLst>
              <a:ext uri="{FF2B5EF4-FFF2-40B4-BE49-F238E27FC236}">
                <a16:creationId xmlns:a16="http://schemas.microsoft.com/office/drawing/2014/main" id="{1EB02E09-57A1-4F2B-BA36-8B744B5BA33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74" y="5859000"/>
            <a:ext cx="614410" cy="614410"/>
          </a:xfrm>
          <a:prstGeom prst="rect">
            <a:avLst/>
          </a:prstGeom>
        </p:spPr>
      </p:pic>
      <p:sp>
        <p:nvSpPr>
          <p:cNvPr id="41" name="矢印: 右 40">
            <a:extLst>
              <a:ext uri="{FF2B5EF4-FFF2-40B4-BE49-F238E27FC236}">
                <a16:creationId xmlns:a16="http://schemas.microsoft.com/office/drawing/2014/main" id="{66B04028-26F4-499D-8CC4-7EAAB5ACD3D2}"/>
              </a:ext>
            </a:extLst>
          </p:cNvPr>
          <p:cNvSpPr/>
          <p:nvPr/>
        </p:nvSpPr>
        <p:spPr>
          <a:xfrm>
            <a:off x="2209298" y="5636938"/>
            <a:ext cx="671825" cy="400098"/>
          </a:xfrm>
          <a:prstGeom prst="rightArrow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42" name="矢印: 右カーブ 41">
            <a:extLst>
              <a:ext uri="{FF2B5EF4-FFF2-40B4-BE49-F238E27FC236}">
                <a16:creationId xmlns:a16="http://schemas.microsoft.com/office/drawing/2014/main" id="{38AA1510-A50A-459A-814B-CB47A0855DD4}"/>
              </a:ext>
            </a:extLst>
          </p:cNvPr>
          <p:cNvSpPr/>
          <p:nvPr/>
        </p:nvSpPr>
        <p:spPr>
          <a:xfrm>
            <a:off x="2178697" y="5575005"/>
            <a:ext cx="222678" cy="574889"/>
          </a:xfrm>
          <a:prstGeom prst="curvedRightArrow">
            <a:avLst>
              <a:gd name="adj1" fmla="val 38930"/>
              <a:gd name="adj2" fmla="val 96062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>
              <a:solidFill>
                <a:schemeClr val="tx1"/>
              </a:solidFill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75869FDC-AD34-4039-B8D0-CC29039D6830}"/>
              </a:ext>
            </a:extLst>
          </p:cNvPr>
          <p:cNvSpPr txBox="1"/>
          <p:nvPr/>
        </p:nvSpPr>
        <p:spPr>
          <a:xfrm>
            <a:off x="600866" y="128655"/>
            <a:ext cx="5852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n>
                  <a:solidFill>
                    <a:schemeClr val="bg1"/>
                  </a:solidFill>
                </a:ln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企画考案段階</a:t>
            </a: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6DCCA092-554D-464B-8CF7-32775135020C}"/>
              </a:ext>
            </a:extLst>
          </p:cNvPr>
          <p:cNvSpPr txBox="1"/>
          <p:nvPr/>
        </p:nvSpPr>
        <p:spPr>
          <a:xfrm>
            <a:off x="2803576" y="3907044"/>
            <a:ext cx="3719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杭</a:t>
            </a:r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を埋め込み</a:t>
            </a:r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回転</a:t>
            </a:r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させたり、</a:t>
            </a:r>
            <a:endParaRPr kumimoji="1" lang="en-US" altLang="ja-JP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プレイヤーを</a:t>
            </a:r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邪魔</a:t>
            </a:r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する</a:t>
            </a:r>
            <a:endParaRPr kumimoji="1" lang="en-US" altLang="ja-JP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南極探検隊</a:t>
            </a:r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がいた。</a:t>
            </a: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A0E8874C-8C77-4310-A74F-29A9F64658BC}"/>
              </a:ext>
            </a:extLst>
          </p:cNvPr>
          <p:cNvSpPr txBox="1"/>
          <p:nvPr/>
        </p:nvSpPr>
        <p:spPr>
          <a:xfrm>
            <a:off x="184512" y="4000599"/>
            <a:ext cx="34298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b="1" dirty="0">
                <a:ln w="635">
                  <a:solidFill>
                    <a:schemeClr val="bg1"/>
                  </a:solidFill>
                  <a:prstDash val="solid"/>
                </a:ln>
                <a:effectLst>
                  <a:glow rad="228600">
                    <a:srgbClr val="00B0F0">
                      <a:alpha val="40000"/>
                    </a:srgb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企画書段階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C8C15C48-1E23-46A4-BB97-D27F0671F804}"/>
              </a:ext>
            </a:extLst>
          </p:cNvPr>
          <p:cNvSpPr txBox="1"/>
          <p:nvPr/>
        </p:nvSpPr>
        <p:spPr>
          <a:xfrm>
            <a:off x="184512" y="1037095"/>
            <a:ext cx="4266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>
                <a:ln w="1905">
                  <a:solidFill>
                    <a:schemeClr val="bg1"/>
                  </a:solidFill>
                  <a:prstDash val="solid"/>
                </a:ln>
                <a:effectLst>
                  <a:glow rad="228600">
                    <a:srgbClr val="00B0F0">
                      <a:alpha val="40000"/>
                    </a:srgb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企画の発案段階</a:t>
            </a: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C77DE998-5461-4594-B002-AAE19A6D6515}"/>
              </a:ext>
            </a:extLst>
          </p:cNvPr>
          <p:cNvSpPr txBox="1"/>
          <p:nvPr/>
        </p:nvSpPr>
        <p:spPr>
          <a:xfrm>
            <a:off x="42732" y="1936518"/>
            <a:ext cx="544787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固定マップでブロックの</a:t>
            </a:r>
            <a:endParaRPr kumimoji="1" lang="en-US" altLang="ja-JP" sz="20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8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種類</a:t>
            </a:r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を増やすことに。</a:t>
            </a:r>
            <a:endParaRPr kumimoji="1" lang="en-US" altLang="ja-JP" sz="20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当時は</a:t>
            </a:r>
            <a:r>
              <a:rPr kumimoji="1" lang="ja-JP" altLang="en-US" sz="28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自由移動</a:t>
            </a:r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ではなく、</a:t>
            </a:r>
            <a:endParaRPr kumimoji="1" lang="en-US" altLang="ja-JP" sz="20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原作通りの</a:t>
            </a:r>
            <a:r>
              <a:rPr kumimoji="1" lang="ja-JP" altLang="en-US" sz="28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マス移動</a:t>
            </a:r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であった。</a:t>
            </a:r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70353EF1-1C1A-447F-B68D-E59E3244F6B9}"/>
              </a:ext>
            </a:extLst>
          </p:cNvPr>
          <p:cNvSpPr txBox="1"/>
          <p:nvPr/>
        </p:nvSpPr>
        <p:spPr>
          <a:xfrm>
            <a:off x="-217707" y="7636063"/>
            <a:ext cx="72934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スプラッシュレイク自体</a:t>
            </a:r>
            <a:r>
              <a:rPr kumimoji="1" lang="ja-JP" altLang="en-US" sz="32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完成</a:t>
            </a:r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されすぎていた。</a:t>
            </a:r>
            <a:endParaRPr kumimoji="1" lang="en-US" altLang="ja-JP" sz="24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 algn="ctr"/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そのため変更する部分が少なく、</a:t>
            </a:r>
            <a:endParaRPr kumimoji="1" lang="en-US" altLang="ja-JP" sz="24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 algn="ctr"/>
            <a:r>
              <a:rPr kumimoji="1" lang="ja-JP" altLang="en-US" sz="32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精神的続編</a:t>
            </a:r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として考えるのが難しかった。</a:t>
            </a: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35EF3E12-38F5-4531-9467-8B3F431F1C6E}"/>
              </a:ext>
            </a:extLst>
          </p:cNvPr>
          <p:cNvSpPr txBox="1"/>
          <p:nvPr/>
        </p:nvSpPr>
        <p:spPr>
          <a:xfrm>
            <a:off x="-119761" y="6823698"/>
            <a:ext cx="72934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b="1" dirty="0">
                <a:ln w="1905">
                  <a:solidFill>
                    <a:schemeClr val="bg1"/>
                  </a:solidFill>
                  <a:prstDash val="solid"/>
                </a:ln>
                <a:effectLst>
                  <a:glow rad="228600">
                    <a:srgbClr val="00B0F0">
                      <a:alpha val="40000"/>
                    </a:srgb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企画書の制作にあたって</a:t>
            </a:r>
          </a:p>
        </p:txBody>
      </p:sp>
    </p:spTree>
    <p:extLst>
      <p:ext uri="{BB962C8B-B14F-4D97-AF65-F5344CB8AC3E}">
        <p14:creationId xmlns:p14="http://schemas.microsoft.com/office/powerpoint/2010/main" val="2669342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</TotalTime>
  <Words>79</Words>
  <Application>Microsoft Office PowerPoint</Application>
  <PresentationFormat>A4 210 x 297 mm</PresentationFormat>
  <Paragraphs>14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9" baseType="lpstr">
      <vt:lpstr>Aptos</vt:lpstr>
      <vt:lpstr>Aptos Display</vt:lpstr>
      <vt:lpstr>HG創英角ｺﾞｼｯｸUB</vt:lpstr>
      <vt:lpstr>どきどきファンタジア</vt:lpstr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221134@st.yoshida-g.ac.jp</dc:creator>
  <cp:lastModifiedBy>student</cp:lastModifiedBy>
  <cp:revision>17</cp:revision>
  <dcterms:created xsi:type="dcterms:W3CDTF">2025-02-03T00:23:10Z</dcterms:created>
  <dcterms:modified xsi:type="dcterms:W3CDTF">2025-02-04T03:08:09Z</dcterms:modified>
</cp:coreProperties>
</file>

<file path=docProps/thumbnail.jpeg>
</file>